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4"/>
  </p:sldMasterIdLst>
  <p:notesMasterIdLst>
    <p:notesMasterId r:id="rId25"/>
  </p:notesMasterIdLst>
  <p:handoutMasterIdLst>
    <p:handoutMasterId r:id="rId26"/>
  </p:handoutMasterIdLst>
  <p:sldIdLst>
    <p:sldId id="329" r:id="rId5"/>
    <p:sldId id="281" r:id="rId6"/>
    <p:sldId id="319" r:id="rId7"/>
    <p:sldId id="308" r:id="rId8"/>
    <p:sldId id="320" r:id="rId9"/>
    <p:sldId id="321" r:id="rId10"/>
    <p:sldId id="322" r:id="rId11"/>
    <p:sldId id="323" r:id="rId12"/>
    <p:sldId id="296" r:id="rId13"/>
    <p:sldId id="299" r:id="rId14"/>
    <p:sldId id="306" r:id="rId15"/>
    <p:sldId id="302" r:id="rId16"/>
    <p:sldId id="303" r:id="rId17"/>
    <p:sldId id="304" r:id="rId18"/>
    <p:sldId id="297" r:id="rId19"/>
    <p:sldId id="300" r:id="rId20"/>
    <p:sldId id="324" r:id="rId21"/>
    <p:sldId id="325" r:id="rId22"/>
    <p:sldId id="327" r:id="rId23"/>
    <p:sldId id="328" r:id="rId24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1247" autoAdjust="0"/>
  </p:normalViewPr>
  <p:slideViewPr>
    <p:cSldViewPr snapToGrid="0">
      <p:cViewPr varScale="1">
        <p:scale>
          <a:sx n="102" d="100"/>
          <a:sy n="102" d="100"/>
        </p:scale>
        <p:origin x="9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17/07/2024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17/07/2024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+</a:t>
            </a:r>
            <a:r>
              <a:rPr lang="en-GB" dirty="0" err="1"/>
              <a:t>Mencionar</a:t>
            </a:r>
            <a:r>
              <a:rPr lang="en-GB" dirty="0"/>
              <a:t> que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da conf –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da </a:t>
            </a:r>
            <a:r>
              <a:rPr lang="en-GB" dirty="0" err="1"/>
              <a:t>fase</a:t>
            </a:r>
            <a:r>
              <a:rPr lang="en-GB" dirty="0"/>
              <a:t> de pre-conf</a:t>
            </a:r>
          </a:p>
          <a:p>
            <a:pPr rtl="0"/>
            <a:r>
              <a:rPr lang="en-GB" dirty="0"/>
              <a:t>+</a:t>
            </a:r>
            <a:r>
              <a:rPr lang="en-GB" dirty="0" err="1"/>
              <a:t>Resumo</a:t>
            </a:r>
            <a:r>
              <a:rPr lang="en-GB" dirty="0"/>
              <a:t> do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apresentado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37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55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36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19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02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08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7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69C21-FF48-4BAC-88E9-1290DC654EB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1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Indicar Role de autor e poucas permissões</a:t>
            </a:r>
          </a:p>
          <a:p>
            <a:r>
              <a:rPr lang="pt-PT" dirty="0"/>
              <a:t>Indicar que pode filtrar no cal for </a:t>
            </a:r>
            <a:r>
              <a:rPr lang="pt-PT" dirty="0" err="1"/>
              <a:t>papers</a:t>
            </a:r>
            <a:endParaRPr lang="pt-PT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00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01EB-5A9F-2BF5-9E2F-CEF7C9FD0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D68C5-2E0C-5ECC-E44E-2642945D4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5BC9-6A75-8938-4232-2FACDBDC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F91C4-7462-D900-4D60-B68C5FC0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345B8-F814-B560-F32D-A31589A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3117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CC01-42F1-380D-4457-C026A427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BAA65-5E02-62D7-6918-2748DFDFB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189B0-16DF-B3B8-D9B3-6AD84A57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744D-4381-EE16-7638-523086B7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67F45-4C7B-46BC-4A03-B73EF66F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453737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2B152-EFE5-1AB5-1B29-6C21E2759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3A4B-E58C-5DC9-78BC-E00E61178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30394-DD69-097C-2307-1E72BFE7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2ED62-45A3-3089-41DE-72FA20C3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01C6-7C4D-1739-38EE-70D0DC31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275820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040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767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99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6EE7-27AC-F8EC-BBAD-6B071AFE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58E4-1643-F2F3-7084-36C67792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B4EC1-F46F-7E52-B62E-DAF65DC6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FED6D-42E6-2029-47FA-26716DDF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3E2F5-15C0-91F7-4D10-27BAAE70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7674649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B4A-E4D1-9207-A349-15D30295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F66B0-4459-9035-D86F-481A36E49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14A5-8FC5-97E9-737E-3914C23D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3856E-7A8C-4E62-4C3E-696C71F1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4769C-072B-C1C8-3F0D-3BF9B2A9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721144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D0A5-F3A3-E04A-2A1C-B9B0A03B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E4F7-EDF7-2789-D209-E4FB992D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CFCE7-C8B7-A41E-5598-15B25CC78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01B25-05C8-301F-D9B4-41B6660F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5BAB0-8199-F76F-78DC-7D797C39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EFB8C-9E2F-B206-74C1-D56D1AA2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44742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EB25-5D9E-F981-DEC1-E04B86FB6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16B67-7230-D099-3DF3-8ADA8BF3D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47455-6699-3E34-4331-EA8EA7642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32B62-72BF-3218-D7C1-CA71AED81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3232FE-E208-3A83-6F3E-70E2B8AB7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CF288-69F9-5738-AB7D-BACD83CF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95DA6-F9B6-FB39-B57A-A68312574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86A45-236A-0440-C652-D07C270B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255395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F4D1-6217-49BA-3D7F-9878CDB5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4C000-92C1-856C-1232-B25435AD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1B9E5-E04F-6592-071C-E8B7FA04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B5A60-FB02-6CB7-0A29-C1FD5661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284447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71800-3F51-C757-91B9-BAA24EBF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B336C-6108-FF82-6364-D377D325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B042E-3180-D2B9-FD19-25E9AF05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912395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DD77-3122-AA0E-7F85-E6A195CF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A49B3-03E1-46A6-824C-48BFF0ED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9BBA5-0F89-74C8-B6E9-0912E57E4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AF033-CF4D-8A31-C7BD-1005C872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7A3D7-9609-EEA9-5C1C-48ACC1C4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D22D5-BDC9-7522-8E0D-F69F525C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109595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925A-EB42-C65A-ECE6-205F9558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229DA-18A2-9DDD-951A-BECE3861A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4E0A2-1837-5BB8-AED1-2C0375877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34709-471D-B9AF-4747-8B992BFC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BD774-598F-A7A4-9170-FE7531675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6D0A4-8D8F-03D0-40A4-E11EA28E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294971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0BED4-F420-8079-661D-3DA691EB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F6797-EE54-B529-ABB5-6F4ED707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2B491-4EC2-F345-7B8F-97107C157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ED91-0306-0408-A653-3F3C7F2AD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C04EF-3F32-1446-610B-55735C594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789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9" r:id="rId21"/>
    <p:sldLayoutId id="2147483660" r:id="rId22"/>
    <p:sldLayoutId id="214748366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98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0.6458"/>
                </p14:media>
              </p:ext>
            </p:extLst>
          </p:nvPr>
        </p:nvPicPr>
        <p:blipFill rotWithShape="1">
          <a:blip r:embed="rId5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2730631" y="300037"/>
            <a:ext cx="6730738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93" end="137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0ABB2C-2029-2F62-252D-F938FAC0E1E9}"/>
              </a:ext>
            </a:extLst>
          </p:cNvPr>
          <p:cNvSpPr txBox="1">
            <a:spLocks/>
          </p:cNvSpPr>
          <p:nvPr/>
        </p:nvSpPr>
        <p:spPr>
          <a:xfrm>
            <a:off x="4176504" y="300037"/>
            <a:ext cx="3548164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</a:t>
            </a:r>
            <a:r>
              <a:rPr lang="en-GB" sz="2800" dirty="0" err="1">
                <a:solidFill>
                  <a:srgbClr val="0070C0"/>
                </a:solidFill>
                <a:latin typeface="+mn-lt"/>
              </a:rPr>
              <a:t>submissãO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67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81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CONCLUSÃO E FUTURAS MELHORIAS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75342-DF5B-34D6-F020-48C2EC83337F}"/>
              </a:ext>
            </a:extLst>
          </p:cNvPr>
          <p:cNvSpPr txBox="1"/>
          <p:nvPr/>
        </p:nvSpPr>
        <p:spPr>
          <a:xfrm>
            <a:off x="2563803" y="2020024"/>
            <a:ext cx="7064394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O projeto não apenas </a:t>
            </a:r>
            <a:r>
              <a:rPr lang="pt-BR" sz="2000" b="1" dirty="0"/>
              <a:t>alcança os objetivos funcionais</a:t>
            </a:r>
            <a:r>
              <a:rPr lang="pt-BR" sz="2000" dirty="0"/>
              <a:t>, mas também prioriza a </a:t>
            </a:r>
            <a:r>
              <a:rPr lang="pt-BR" sz="2000" b="1" dirty="0"/>
              <a:t>experiência do utilizador</a:t>
            </a:r>
            <a:r>
              <a:rPr lang="pt-BR" sz="2000" dirty="0"/>
              <a:t>, culminando numa </a:t>
            </a:r>
            <a:r>
              <a:rPr lang="pt-BR" sz="2000" b="1" dirty="0"/>
              <a:t>solução apelativa e intuitiva </a:t>
            </a:r>
            <a:r>
              <a:rPr lang="pt-BR" sz="2000" dirty="0"/>
              <a:t>para a gestão de conferências.</a:t>
            </a:r>
          </a:p>
          <a:p>
            <a:pPr algn="ctr">
              <a:lnSpc>
                <a:spcPct val="150000"/>
              </a:lnSpc>
            </a:pPr>
            <a:endParaRPr lang="pt-BR" sz="2000" dirty="0"/>
          </a:p>
          <a:p>
            <a:pPr algn="ctr">
              <a:lnSpc>
                <a:spcPct val="150000"/>
              </a:lnSpc>
            </a:pPr>
            <a:r>
              <a:rPr lang="pt-BR" sz="2000" dirty="0"/>
              <a:t>Todas as funcionalidades encontram-se no mesmo site</a:t>
            </a:r>
          </a:p>
          <a:p>
            <a:pPr algn="ctr">
              <a:lnSpc>
                <a:spcPct val="150000"/>
              </a:lnSpc>
            </a:pPr>
            <a:endParaRPr lang="pt-BR" sz="2000" dirty="0"/>
          </a:p>
          <a:p>
            <a:pPr algn="ctr"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5540038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CONCLUSÃO E FUTURAS MELHORIAS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E38F99-14C0-BC24-605E-EA445B77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74" y="2228528"/>
            <a:ext cx="7521533" cy="34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7CEA0-03DD-9CA2-BD95-BDE60653FAA3}"/>
              </a:ext>
            </a:extLst>
          </p:cNvPr>
          <p:cNvSpPr txBox="1"/>
          <p:nvPr/>
        </p:nvSpPr>
        <p:spPr>
          <a:xfrm>
            <a:off x="1885073" y="5523771"/>
            <a:ext cx="714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 7 : Representação gráfica dos resultados dos testes (amostra de 16 pessoas)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834372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CONCLUSÃO E FUTURAS MELHORIAS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2B9F9-A144-A66D-03DC-A960B739A540}"/>
              </a:ext>
            </a:extLst>
          </p:cNvPr>
          <p:cNvSpPr txBox="1"/>
          <p:nvPr/>
        </p:nvSpPr>
        <p:spPr>
          <a:xfrm>
            <a:off x="404684" y="4670138"/>
            <a:ext cx="442593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ptos (Body)"/>
                <a:cs typeface="Arial" panose="020B0604020202020204" pitchFamily="34" charset="0"/>
              </a:rPr>
              <a:t>…”o site oferece funcionalidades interativas, como formulários de inscrição e calendários de eventos, que melhoram a experiência do utilizador.”…</a:t>
            </a:r>
            <a:endParaRPr lang="en-GB" dirty="0">
              <a:latin typeface="Aptos (Body)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7C076-15EB-CEF2-9FB8-AC4AB368CC70}"/>
              </a:ext>
            </a:extLst>
          </p:cNvPr>
          <p:cNvSpPr txBox="1"/>
          <p:nvPr/>
        </p:nvSpPr>
        <p:spPr>
          <a:xfrm>
            <a:off x="3723587" y="3583571"/>
            <a:ext cx="4744826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62,5% Encontraram vantagens</a:t>
            </a:r>
            <a:endParaRPr lang="en-GB" sz="2000" b="1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  <a:p>
            <a:pPr algn="ctr">
              <a:lnSpc>
                <a:spcPct val="150000"/>
              </a:lnSpc>
            </a:pPr>
            <a:endParaRPr lang="en-GB" sz="2000" b="1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0EED8-38C3-02BA-3BE9-6459A6769B34}"/>
              </a:ext>
            </a:extLst>
          </p:cNvPr>
          <p:cNvSpPr txBox="1"/>
          <p:nvPr/>
        </p:nvSpPr>
        <p:spPr>
          <a:xfrm>
            <a:off x="7361377" y="4670138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ptos (Body)"/>
              </a:rPr>
              <a:t>“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Interface clara e apelativa. A organização das fases da conferência é intuitiva e é útil existir uma pequena explicação no topo de cada secção.</a:t>
            </a:r>
            <a:r>
              <a:rPr lang="pt-BR" dirty="0">
                <a:latin typeface="Aptos (Body)"/>
              </a:rPr>
              <a:t>“</a:t>
            </a:r>
            <a:endParaRPr lang="en-GB" dirty="0">
              <a:latin typeface="Aptos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E7E56-3CA5-BCA7-77C3-B8E34A570691}"/>
              </a:ext>
            </a:extLst>
          </p:cNvPr>
          <p:cNvSpPr txBox="1"/>
          <p:nvPr/>
        </p:nvSpPr>
        <p:spPr>
          <a:xfrm>
            <a:off x="7361376" y="1972602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…”ponto positivo é a responsividade do site, que funciona bem em diferentes dispositivos, incluindo smartphones e tablets”…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7261D-5B58-2F3C-4484-D2972091D430}"/>
              </a:ext>
            </a:extLst>
          </p:cNvPr>
          <p:cNvSpPr txBox="1"/>
          <p:nvPr/>
        </p:nvSpPr>
        <p:spPr>
          <a:xfrm>
            <a:off x="404684" y="2329641"/>
            <a:ext cx="442593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Aptos (Body)"/>
              </a:rPr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ptos (Body)"/>
              </a:rPr>
              <a:t>Fácil interação e navegação rápida.</a:t>
            </a:r>
            <a:r>
              <a:rPr lang="pt-BR" sz="2000" dirty="0">
                <a:latin typeface="Aptos (Body)"/>
              </a:rPr>
              <a:t>“</a:t>
            </a:r>
            <a:endParaRPr lang="en-GB" sz="2000" dirty="0">
              <a:latin typeface="Aptos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672988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044" y="1689614"/>
            <a:ext cx="5800572" cy="19070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UAL Conf</a:t>
            </a:r>
            <a:br>
              <a:rPr lang="en-GB" dirty="0">
                <a:latin typeface="+mn-lt"/>
              </a:rPr>
            </a:br>
            <a:r>
              <a:rPr lang="pt-BR" sz="3100" dirty="0">
                <a:latin typeface="+mn-lt"/>
              </a:rPr>
              <a:t>Sistema de Gestão de Organização de Conferências</a:t>
            </a:r>
            <a:endParaRPr lang="en-GB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C9D9-393E-9166-D931-AFC980A1BCC5}"/>
              </a:ext>
            </a:extLst>
          </p:cNvPr>
          <p:cNvSpPr txBox="1"/>
          <p:nvPr/>
        </p:nvSpPr>
        <p:spPr>
          <a:xfrm>
            <a:off x="5673849" y="4758678"/>
            <a:ext cx="34224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Trabalho</a:t>
            </a:r>
            <a:r>
              <a:rPr lang="en-GB" sz="1600" dirty="0"/>
              <a:t> </a:t>
            </a:r>
            <a:r>
              <a:rPr lang="en-GB" sz="1600" dirty="0" err="1"/>
              <a:t>realizado</a:t>
            </a:r>
            <a:r>
              <a:rPr lang="en-GB" sz="1600" dirty="0"/>
              <a:t> </a:t>
            </a:r>
            <a:r>
              <a:rPr lang="en-GB" sz="1600" dirty="0" err="1"/>
              <a:t>por</a:t>
            </a:r>
            <a:r>
              <a:rPr lang="en-GB" sz="1600" dirty="0"/>
              <a:t>:</a:t>
            </a:r>
          </a:p>
          <a:p>
            <a:r>
              <a:rPr lang="en-GB" sz="1600" dirty="0"/>
              <a:t>Bernardo Pires</a:t>
            </a:r>
          </a:p>
          <a:p>
            <a:r>
              <a:rPr lang="en-GB" sz="1600" dirty="0"/>
              <a:t>Christian Duarte</a:t>
            </a:r>
          </a:p>
          <a:p>
            <a:r>
              <a:rPr lang="en-GB" sz="1600" dirty="0"/>
              <a:t>Miguel Rico</a:t>
            </a:r>
          </a:p>
          <a:p>
            <a:r>
              <a:rPr lang="en-GB" sz="1600" dirty="0"/>
              <a:t>Sara Nogueira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34924-F748-47D4-E732-9B9F900B8AF7}"/>
              </a:ext>
            </a:extLst>
          </p:cNvPr>
          <p:cNvSpPr txBox="1"/>
          <p:nvPr/>
        </p:nvSpPr>
        <p:spPr>
          <a:xfrm>
            <a:off x="8814775" y="4750699"/>
            <a:ext cx="342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Projeto</a:t>
            </a:r>
            <a:r>
              <a:rPr lang="en-GB" sz="1600" dirty="0"/>
              <a:t> </a:t>
            </a:r>
            <a:r>
              <a:rPr lang="en-GB" sz="1600" dirty="0" err="1"/>
              <a:t>orientado</a:t>
            </a:r>
            <a:r>
              <a:rPr lang="en-GB" sz="1600" dirty="0"/>
              <a:t> </a:t>
            </a:r>
            <a:r>
              <a:rPr lang="en-GB" sz="1600" dirty="0" err="1"/>
              <a:t>por</a:t>
            </a:r>
            <a:r>
              <a:rPr lang="en-GB" sz="1600" dirty="0"/>
              <a:t>:</a:t>
            </a:r>
          </a:p>
          <a:p>
            <a:r>
              <a:rPr lang="en-GB" sz="1600" dirty="0" err="1"/>
              <a:t>Dr.</a:t>
            </a:r>
            <a:r>
              <a:rPr lang="en-GB" sz="1600" dirty="0"/>
              <a:t> Adrian-</a:t>
            </a:r>
            <a:r>
              <a:rPr lang="en-GB" sz="1600" dirty="0" err="1"/>
              <a:t>Horia</a:t>
            </a:r>
            <a:r>
              <a:rPr lang="en-GB" sz="1600" dirty="0"/>
              <a:t> Dediu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CONCLUSÃO E FUTURAS MELHORIAS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B7E45-E747-7BE9-D391-C9F25F7BB202}"/>
              </a:ext>
            </a:extLst>
          </p:cNvPr>
          <p:cNvSpPr txBox="1"/>
          <p:nvPr/>
        </p:nvSpPr>
        <p:spPr>
          <a:xfrm>
            <a:off x="298145" y="2000740"/>
            <a:ext cx="94594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No futuro iremos focar-nos em três áreas-chave: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Aperfeiçoamento dos algoritmos, aumentando a sua complexidade;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Implementação de uma tecnologia diferente para o deploy da API;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Corrigir futuros bugs;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74829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3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Problema</a:t>
            </a:r>
            <a:endParaRPr kumimoji="0" lang="en-US" sz="4000" b="0" i="0" u="none" strike="noStrike" kern="1200" cap="all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A39D345-4E4A-8CAF-9B20-E097D09D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184" y="1924819"/>
            <a:ext cx="7570243" cy="35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98E73-BFEF-685E-320A-DAF01EECD097}"/>
              </a:ext>
            </a:extLst>
          </p:cNvPr>
          <p:cNvSpPr txBox="1"/>
          <p:nvPr/>
        </p:nvSpPr>
        <p:spPr>
          <a:xfrm>
            <a:off x="266573" y="2196269"/>
            <a:ext cx="4713402" cy="18502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Design</a:t>
            </a:r>
            <a:r>
              <a:rPr lang="en-US" sz="2000" dirty="0"/>
              <a:t> </a:t>
            </a:r>
            <a:r>
              <a:rPr lang="en-US" sz="2000" dirty="0" err="1"/>
              <a:t>pouco</a:t>
            </a:r>
            <a:r>
              <a:rPr lang="en-US" sz="2000" dirty="0"/>
              <a:t> </a:t>
            </a:r>
            <a:r>
              <a:rPr lang="en-US" sz="2000" dirty="0" err="1"/>
              <a:t>apelativo</a:t>
            </a:r>
            <a:r>
              <a:rPr lang="en-US" sz="2000" dirty="0"/>
              <a:t>;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Funcionamento</a:t>
            </a:r>
            <a:r>
              <a:rPr lang="en-US" sz="2000" dirty="0"/>
              <a:t> </a:t>
            </a:r>
            <a:r>
              <a:rPr lang="en-US" sz="2000" dirty="0" err="1"/>
              <a:t>pouco</a:t>
            </a:r>
            <a:r>
              <a:rPr lang="en-US" sz="2000" dirty="0"/>
              <a:t> </a:t>
            </a:r>
            <a:r>
              <a:rPr lang="en-US" sz="2000" dirty="0" err="1"/>
              <a:t>Intuitivo</a:t>
            </a:r>
            <a:r>
              <a:rPr lang="en-US" sz="2000" dirty="0"/>
              <a:t>;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Funcionalidades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sites </a:t>
            </a:r>
            <a:r>
              <a:rPr lang="en-US" sz="2000" dirty="0" err="1"/>
              <a:t>diferentes</a:t>
            </a:r>
            <a:r>
              <a:rPr lang="en-US" sz="2000" dirty="0"/>
              <a:t>;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Curva de </a:t>
            </a:r>
            <a:r>
              <a:rPr lang="en-US" sz="2000" dirty="0" err="1"/>
              <a:t>aprendizagem</a:t>
            </a:r>
            <a:r>
              <a:rPr lang="en-US" sz="2000" dirty="0"/>
              <a:t> </a:t>
            </a:r>
            <a:r>
              <a:rPr lang="en-US" sz="2000" dirty="0" err="1"/>
              <a:t>elevada</a:t>
            </a:r>
            <a:r>
              <a:rPr lang="en-US" sz="2000" dirty="0"/>
              <a:t>. 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A8774-1C5B-2BCF-6A1B-EBD04DB4A92F}"/>
              </a:ext>
            </a:extLst>
          </p:cNvPr>
          <p:cNvSpPr txBox="1"/>
          <p:nvPr/>
        </p:nvSpPr>
        <p:spPr>
          <a:xfrm>
            <a:off x="4355184" y="5463908"/>
            <a:ext cx="740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1: </a:t>
            </a:r>
            <a:r>
              <a:rPr lang="en-GB" sz="1200" dirty="0" err="1"/>
              <a:t>Exemplo</a:t>
            </a:r>
            <a:r>
              <a:rPr lang="en-GB" sz="1200" dirty="0"/>
              <a:t> de </a:t>
            </a:r>
            <a:r>
              <a:rPr lang="en-GB" sz="1200" dirty="0" err="1"/>
              <a:t>uma</a:t>
            </a:r>
            <a:r>
              <a:rPr lang="en-GB" sz="1200" dirty="0"/>
              <a:t> </a:t>
            </a:r>
            <a:r>
              <a:rPr lang="en-GB" sz="1200" dirty="0" err="1"/>
              <a:t>página</a:t>
            </a:r>
            <a:r>
              <a:rPr lang="en-GB" sz="1200" dirty="0"/>
              <a:t> do site </a:t>
            </a:r>
            <a:r>
              <a:rPr lang="en-GB" sz="1200" dirty="0" err="1"/>
              <a:t>EasyChair</a:t>
            </a:r>
            <a:r>
              <a:rPr lang="en-GB" sz="1200" dirty="0"/>
              <a:t>.</a:t>
            </a:r>
          </a:p>
          <a:p>
            <a:r>
              <a:rPr lang="pt-BR" sz="1200" dirty="0"/>
              <a:t>Fonte: https://easychair.org/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1647211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solução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defTabSz="658368">
              <a:spcAft>
                <a:spcPts val="600"/>
              </a:spcAft>
            </a:pPr>
            <a:fld id="{A53D7EE4-1EDB-42FD-B6B7-A82C9F31F0F4}" type="slidenum">
              <a:rPr lang="en-GB" sz="1296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58368">
                <a:spcAft>
                  <a:spcPts val="600"/>
                </a:spcAft>
              </a:pPr>
              <a:t>4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C9D42-DC20-D8E0-5B55-BAECCFB7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10" y="2088247"/>
            <a:ext cx="8335715" cy="38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235529" y="1954822"/>
            <a:ext cx="30882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>
              <a:lnSpc>
                <a:spcPct val="150000"/>
              </a:lnSpc>
              <a:spcAft>
                <a:spcPts val="600"/>
              </a:spcAft>
            </a:pPr>
            <a:r>
              <a:rPr lang="pt-BR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Criação de um Sistema:</a:t>
            </a:r>
          </a:p>
          <a:p>
            <a:pPr marL="246888" indent="-246888" defTabSz="65836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Intuitivo;</a:t>
            </a:r>
          </a:p>
          <a:p>
            <a:pPr marL="246888" indent="-246888" defTabSz="65836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Fácil de utilizar</a:t>
            </a: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marL="246888" indent="-246888" defTabSz="65836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Modular;</a:t>
            </a:r>
          </a:p>
          <a:p>
            <a:pPr marL="246888" indent="-246888" defTabSz="65836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Seguro;</a:t>
            </a:r>
          </a:p>
          <a:p>
            <a:pPr marL="246888" indent="-246888" defTabSz="65836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Fiável</a:t>
            </a: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264F2-5CE8-FDE5-FBFC-D0119E661560}"/>
              </a:ext>
            </a:extLst>
          </p:cNvPr>
          <p:cNvSpPr txBox="1"/>
          <p:nvPr/>
        </p:nvSpPr>
        <p:spPr>
          <a:xfrm>
            <a:off x="3323809" y="5936437"/>
            <a:ext cx="7409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2: </a:t>
            </a:r>
            <a:r>
              <a:rPr lang="en-GB" sz="1200" dirty="0" err="1"/>
              <a:t>Exemplo</a:t>
            </a:r>
            <a:r>
              <a:rPr lang="en-GB" sz="1200" dirty="0"/>
              <a:t> de </a:t>
            </a:r>
            <a:r>
              <a:rPr lang="en-GB" sz="1200" dirty="0" err="1"/>
              <a:t>uma</a:t>
            </a:r>
            <a:r>
              <a:rPr lang="en-GB" sz="1200" dirty="0"/>
              <a:t> </a:t>
            </a:r>
            <a:r>
              <a:rPr lang="en-GB" sz="1200" dirty="0" err="1"/>
              <a:t>página</a:t>
            </a:r>
            <a:r>
              <a:rPr lang="en-GB" sz="1200" dirty="0"/>
              <a:t> do site </a:t>
            </a:r>
            <a:r>
              <a:rPr lang="en-GB" sz="1200" dirty="0" err="1"/>
              <a:t>Ual</a:t>
            </a:r>
            <a:r>
              <a:rPr lang="en-GB" sz="1200" dirty="0"/>
              <a:t> Conf.</a:t>
            </a:r>
          </a:p>
        </p:txBody>
      </p:sp>
    </p:spTree>
    <p:extLst>
      <p:ext uri="{BB962C8B-B14F-4D97-AF65-F5344CB8AC3E}">
        <p14:creationId xmlns:p14="http://schemas.microsoft.com/office/powerpoint/2010/main" val="375591822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FFFFFF"/>
                </a:solidFill>
                <a:latin typeface="Aptos Display" panose="02110004020202020204"/>
              </a:rPr>
              <a:t>Arquitetura</a:t>
            </a:r>
            <a:endParaRPr lang="en-US" dirty="0">
              <a:solidFill>
                <a:srgbClr val="FFFFFF"/>
              </a:solidFill>
              <a:latin typeface="Aptos Display" panose="021100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1967381" y="5806164"/>
            <a:ext cx="7891532" cy="16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669480" y="2136338"/>
            <a:ext cx="74005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F3C7C0E8-D852-9711-B98F-EBC402DE8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627817" y="1579531"/>
            <a:ext cx="2300618" cy="4226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FF438-F8BA-6B1C-E1E1-41A04A87D6C9}"/>
              </a:ext>
            </a:extLst>
          </p:cNvPr>
          <p:cNvSpPr txBox="1"/>
          <p:nvPr/>
        </p:nvSpPr>
        <p:spPr>
          <a:xfrm>
            <a:off x="7940166" y="5649022"/>
            <a:ext cx="419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3: </a:t>
            </a:r>
            <a:r>
              <a:rPr lang="en-GB" sz="1200" dirty="0" err="1"/>
              <a:t>Representação</a:t>
            </a:r>
            <a:r>
              <a:rPr lang="en-GB" sz="1200" dirty="0"/>
              <a:t> de </a:t>
            </a:r>
            <a:r>
              <a:rPr lang="en-GB" sz="1200" dirty="0" err="1"/>
              <a:t>arquitetura</a:t>
            </a:r>
            <a:r>
              <a:rPr lang="en-GB" sz="1200" dirty="0"/>
              <a:t> de 3 </a:t>
            </a:r>
            <a:r>
              <a:rPr lang="en-GB" sz="1200" dirty="0" err="1"/>
              <a:t>camadas</a:t>
            </a:r>
            <a:r>
              <a:rPr lang="en-GB" sz="1200" dirty="0"/>
              <a:t>.</a:t>
            </a:r>
            <a:br>
              <a:rPr lang="en-GB" sz="1200" dirty="0"/>
            </a:br>
            <a:r>
              <a:rPr lang="pt-BR" sz="1200" dirty="0"/>
              <a:t>Fonte: https://calegari.dev/pt-br/posts/arquiteturas-de-sistemas-distribuidos/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9870613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TECNOOLOGIAS</a:t>
            </a:r>
            <a:endParaRPr kumimoji="0" lang="en-US" sz="4000" b="0" i="0" u="none" strike="noStrike" kern="1200" cap="all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1967381" y="5806164"/>
            <a:ext cx="7891532" cy="16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E1DB8-8FE1-2155-39C9-EA7318B7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22" y="1721002"/>
            <a:ext cx="5808414" cy="4168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9585C-4E11-BFBC-B71E-9B542DEC7CBE}"/>
              </a:ext>
            </a:extLst>
          </p:cNvPr>
          <p:cNvSpPr txBox="1"/>
          <p:nvPr/>
        </p:nvSpPr>
        <p:spPr>
          <a:xfrm>
            <a:off x="5818722" y="6022058"/>
            <a:ext cx="530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4: Lista de </a:t>
            </a:r>
            <a:r>
              <a:rPr lang="en-GB" sz="1200" dirty="0" err="1"/>
              <a:t>tabelas</a:t>
            </a:r>
            <a:r>
              <a:rPr lang="en-GB" sz="1200" dirty="0"/>
              <a:t> </a:t>
            </a:r>
            <a:r>
              <a:rPr lang="en-GB" sz="1200" dirty="0" err="1"/>
              <a:t>criadas</a:t>
            </a:r>
            <a:r>
              <a:rPr lang="en-GB" sz="1200" dirty="0"/>
              <a:t> no Neon Tech.</a:t>
            </a:r>
            <a:br>
              <a:rPr lang="en-GB" sz="1200" dirty="0"/>
            </a:br>
            <a:r>
              <a:rPr lang="pt-BR" sz="1200" dirty="0"/>
              <a:t>Fonte: https://neon.tech/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EDDC3-1C5A-224F-0CE7-E70D46F4C6AC}"/>
              </a:ext>
            </a:extLst>
          </p:cNvPr>
          <p:cNvSpPr txBox="1"/>
          <p:nvPr/>
        </p:nvSpPr>
        <p:spPr>
          <a:xfrm>
            <a:off x="427515" y="1721002"/>
            <a:ext cx="5391206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React (Javascript);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Node.js (Javascript);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Supabase: para armazenar ficheiros.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218481972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METODOLOGIAS</a:t>
            </a:r>
            <a:endParaRPr kumimoji="0" lang="en-US" sz="4000" b="0" i="0" u="none" strike="noStrike" kern="1200" cap="all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5DFC0-E72A-1A6F-620F-8FE3A694C0C6}"/>
              </a:ext>
            </a:extLst>
          </p:cNvPr>
          <p:cNvSpPr txBox="1"/>
          <p:nvPr/>
        </p:nvSpPr>
        <p:spPr>
          <a:xfrm>
            <a:off x="532824" y="1674120"/>
            <a:ext cx="42036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/>
              <a:t>Metodologias de Desenvolvimento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Ágil, incremental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75721-5798-1E3B-F505-611BF42C948C}"/>
              </a:ext>
            </a:extLst>
          </p:cNvPr>
          <p:cNvSpPr txBox="1"/>
          <p:nvPr/>
        </p:nvSpPr>
        <p:spPr>
          <a:xfrm>
            <a:off x="5209636" y="1674120"/>
            <a:ext cx="63379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/>
              <a:t>Metodologias de Projeto</a:t>
            </a:r>
          </a:p>
          <a:p>
            <a:pPr algn="ctr">
              <a:lnSpc>
                <a:spcPct val="150000"/>
              </a:lnSpc>
            </a:pPr>
            <a:r>
              <a:rPr lang="pt-BR" sz="2000" dirty="0"/>
              <a:t>Ágil, Kanban</a:t>
            </a:r>
          </a:p>
          <a:p>
            <a:pPr algn="ctr"/>
            <a:endParaRPr lang="en-GB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1CD6D838-B6EF-E7EC-EE98-56D697795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7" y="2808906"/>
            <a:ext cx="3600525" cy="2504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9DFB1B-83AF-F95C-F7ED-DAA8C9811A3A}"/>
              </a:ext>
            </a:extLst>
          </p:cNvPr>
          <p:cNvSpPr txBox="1"/>
          <p:nvPr/>
        </p:nvSpPr>
        <p:spPr>
          <a:xfrm>
            <a:off x="839362" y="5313547"/>
            <a:ext cx="4133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 5: Etapas da metodologia de desenvolvimento incremental.</a:t>
            </a:r>
            <a:br>
              <a:rPr lang="pt-BR" sz="1200" dirty="0"/>
            </a:br>
            <a:r>
              <a:rPr lang="pt-PT" sz="1200" dirty="0"/>
              <a:t>Fonte: https://www.geeksforgeeks.org/software-engineering-incremental-process-model/</a:t>
            </a:r>
            <a:endParaRPr lang="en-GB" sz="1200" dirty="0"/>
          </a:p>
        </p:txBody>
      </p:sp>
      <p:pic>
        <p:nvPicPr>
          <p:cNvPr id="12" name="Imagem 11989880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8B658D8A-1902-DC8C-5A49-8BA2A831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37" y="2838663"/>
            <a:ext cx="6337919" cy="2812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8E9551-7A59-4ED1-CEC8-719F34561FF3}"/>
              </a:ext>
            </a:extLst>
          </p:cNvPr>
          <p:cNvSpPr txBox="1"/>
          <p:nvPr/>
        </p:nvSpPr>
        <p:spPr>
          <a:xfrm>
            <a:off x="5179356" y="5651162"/>
            <a:ext cx="5546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 6: Imagem da aplicação Trello com os cartões do Projeto UAL Conf</a:t>
            </a:r>
          </a:p>
          <a:p>
            <a:r>
              <a:rPr lang="pt-BR" sz="1200" dirty="0"/>
              <a:t>Fonte: https://trello.com/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2890727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CONTEXTO UAL CONF</a:t>
            </a:r>
            <a:endParaRPr kumimoji="0" lang="en-US" sz="4000" b="0" i="0" u="none" strike="noStrike" kern="1200" cap="all" spc="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/>
          </p:cNvSpPr>
          <p:nvPr/>
        </p:nvSpPr>
        <p:spPr>
          <a:xfrm>
            <a:off x="11415620" y="6460640"/>
            <a:ext cx="487810" cy="264907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53D7EE4-1EDB-42FD-B6B7-A82C9F31F0F4}" type="slidenum">
              <a:rPr kumimoji="0" lang="en-GB" sz="129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658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E2F8C-4C1F-22D1-DA54-753C94FB134B}"/>
              </a:ext>
            </a:extLst>
          </p:cNvPr>
          <p:cNvSpPr txBox="1"/>
          <p:nvPr/>
        </p:nvSpPr>
        <p:spPr>
          <a:xfrm>
            <a:off x="1174824" y="2119361"/>
            <a:ext cx="4258187" cy="280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Os diferentes tipos de utilizador: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Owner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Chair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Committee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Author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ACD61-323A-CC1E-CB80-5B82F63D35E2}"/>
              </a:ext>
            </a:extLst>
          </p:cNvPr>
          <p:cNvSpPr txBox="1"/>
          <p:nvPr/>
        </p:nvSpPr>
        <p:spPr>
          <a:xfrm>
            <a:off x="6607835" y="2119361"/>
            <a:ext cx="3651360" cy="419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As fases da conferência: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Inicialização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Submissão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Bidding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Pré-Conferência</a:t>
            </a:r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r>
              <a:rPr lang="pt-BR" sz="2000" dirty="0"/>
              <a:t> 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1923110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2167</TotalTime>
  <Words>612</Words>
  <Application>Microsoft Office PowerPoint</Application>
  <PresentationFormat>Widescreen</PresentationFormat>
  <Paragraphs>122</Paragraphs>
  <Slides>20</Slides>
  <Notes>14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(Body)</vt:lpstr>
      <vt:lpstr>Aptos Display</vt:lpstr>
      <vt:lpstr>Arial</vt:lpstr>
      <vt:lpstr>Calibri</vt:lpstr>
      <vt:lpstr>Office Theme</vt:lpstr>
      <vt:lpstr>PowerPoint Presentation</vt:lpstr>
      <vt:lpstr>UAL Conf Sistema de Gestão de Organização de Conferências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Miguel Rico</cp:lastModifiedBy>
  <cp:revision>71</cp:revision>
  <dcterms:created xsi:type="dcterms:W3CDTF">2024-07-12T20:05:41Z</dcterms:created>
  <dcterms:modified xsi:type="dcterms:W3CDTF">2024-07-17T20:45:49Z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